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85" r:id="rId16"/>
    <p:sldId id="545" r:id="rId17"/>
    <p:sldId id="544" r:id="rId18"/>
    <p:sldId id="411" r:id="rId19"/>
    <p:sldId id="408" r:id="rId20"/>
    <p:sldId id="414" r:id="rId21"/>
    <p:sldId id="580" r:id="rId22"/>
    <p:sldId id="310" r:id="rId23"/>
    <p:sldId id="412" r:id="rId24"/>
    <p:sldId id="413" r:id="rId25"/>
    <p:sldId id="292" r:id="rId26"/>
    <p:sldId id="415" r:id="rId27"/>
    <p:sldId id="416" r:id="rId28"/>
    <p:sldId id="417" r:id="rId29"/>
    <p:sldId id="418" r:id="rId30"/>
    <p:sldId id="546" r:id="rId31"/>
    <p:sldId id="547" r:id="rId32"/>
    <p:sldId id="355" r:id="rId33"/>
    <p:sldId id="548" r:id="rId34"/>
    <p:sldId id="579" r:id="rId35"/>
    <p:sldId id="581" r:id="rId36"/>
    <p:sldId id="570" r:id="rId37"/>
    <p:sldId id="410" r:id="rId38"/>
    <p:sldId id="551" r:id="rId39"/>
    <p:sldId id="552" r:id="rId40"/>
    <p:sldId id="553" r:id="rId41"/>
    <p:sldId id="421" r:id="rId42"/>
    <p:sldId id="422" r:id="rId43"/>
    <p:sldId id="432" r:id="rId44"/>
    <p:sldId id="489" r:id="rId45"/>
    <p:sldId id="486" r:id="rId46"/>
    <p:sldId id="443" r:id="rId47"/>
    <p:sldId id="431" r:id="rId48"/>
    <p:sldId id="498" r:id="rId49"/>
    <p:sldId id="392" r:id="rId50"/>
    <p:sldId id="584" r:id="rId51"/>
    <p:sldId id="430" r:id="rId52"/>
    <p:sldId id="501" r:id="rId53"/>
    <p:sldId id="483" r:id="rId54"/>
    <p:sldId id="484" r:id="rId55"/>
    <p:sldId id="586" r:id="rId5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BFCB01-6766-4C96-BBDE-A5BD3B6379F8}" v="7" dt="2022-08-30T06:39:26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712" autoAdjust="0"/>
  </p:normalViewPr>
  <p:slideViewPr>
    <p:cSldViewPr snapToGrid="0">
      <p:cViewPr varScale="1">
        <p:scale>
          <a:sx n="106" d="100"/>
          <a:sy n="106" d="100"/>
        </p:scale>
        <p:origin x="3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30.08.2022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youtube.com/watch?v=U0U8Ddx4T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2-tax-bracket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axfoundation.org/2022-tax-brackets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60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baseline="3000" dirty="0"/>
              <a:t>О проблемах с «точностью» при работе с </a:t>
            </a:r>
            <a:r>
              <a:rPr lang="en-US" sz="5400" b="1" baseline="3000" dirty="0">
                <a:solidFill>
                  <a:schemeClr val="accent2"/>
                </a:solidFill>
              </a:rPr>
              <a:t>number</a:t>
            </a:r>
            <a:endParaRPr lang="uk-UA" sz="5400" b="1" baseline="3000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12408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https://www.youtube.com/watch?v=U0U8Ddx4TgE</a:t>
            </a:r>
            <a:endParaRPr lang="ru-RU" sz="3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CCA4105-F93A-4CAD-90C9-C5A4631B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3673"/>
            <a:ext cx="97536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6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sz="8000" b="1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8000" b="1">
                <a:solidFill>
                  <a:srgbClr val="00B050"/>
                </a:solidFill>
              </a:rPr>
              <a:t>js16</a:t>
            </a:r>
            <a:r>
              <a:rPr lang="en-US" sz="8000" b="1">
                <a:solidFill>
                  <a:srgbClr val="002060"/>
                </a:solidFill>
              </a:rPr>
              <a:t>.site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JS16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9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2022844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71A7-79EE-4E93-BF52-256DFA7DF82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#1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2247380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2012862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7A348-5701-4923-891F-3B8BB83440F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#2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B4A-C585-459C-B1E9-D2F3EDADDE1A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#3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</a:t>
            </a:r>
            <a:r>
              <a:rPr lang="ru-RU" sz="2800" b="1" dirty="0"/>
              <a:t>субтитры с переводом</a:t>
            </a:r>
            <a:r>
              <a:rPr lang="ru-RU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</a:t>
            </a:r>
            <a:r>
              <a:rPr lang="uk-UA" sz="2800"/>
              <a:t>проблемі</a:t>
            </a:r>
            <a:r>
              <a:rPr lang="ru-RU" sz="2800"/>
              <a:t> </a:t>
            </a:r>
            <a:r>
              <a:rPr lang="ru-RU" sz="2800" dirty="0"/>
              <a:t>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226115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2022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>
                <a:highlight>
                  <a:srgbClr val="FFFF00"/>
                </a:highlight>
              </a:rPr>
              <a:t>For Single Filers</a:t>
            </a:r>
            <a:r>
              <a:rPr lang="en-US" sz="2000" b="1" dirty="0"/>
              <a:t>)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</a:t>
            </a:r>
            <a:r>
              <a:rPr lang="ru-RU" sz="2000" b="1" dirty="0"/>
              <a:t>налоговые вычеты (</a:t>
            </a:r>
            <a:r>
              <a:rPr lang="en-US" sz="2000" b="1" dirty="0">
                <a:highlight>
                  <a:srgbClr val="FFFF00"/>
                </a:highlight>
              </a:rPr>
              <a:t>Deduction</a:t>
            </a:r>
            <a:r>
              <a:rPr lang="ru-RU" sz="2000" b="1" dirty="0"/>
              <a:t>)</a:t>
            </a:r>
            <a:r>
              <a:rPr lang="ru-RU" sz="2000" dirty="0"/>
              <a:t>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0178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652100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313900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14305" y="5574836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https://taxfoundation.org/2022-tax-brackets/</a:t>
            </a:r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CABCF-A74B-E736-17AE-1B593FB1E2D0}"/>
              </a:ext>
            </a:extLst>
          </p:cNvPr>
          <p:cNvSpPr txBox="1"/>
          <p:nvPr/>
        </p:nvSpPr>
        <p:spPr>
          <a:xfrm>
            <a:off x="3965417" y="1449874"/>
            <a:ext cx="764189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Пример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расчёта для суммы в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(для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Single </a:t>
            </a:r>
            <a:r>
              <a:rPr lang="ru-RU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1) Налоговый вычет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согласно таблице вычетов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deduction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$100 000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$12 950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(эта сумма и будет облагаться налогом);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2) В какие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бакеты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налогооблагаемая сумма (согласно таблице):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	В первый полностью (от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второй полностью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$10 275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и от этой 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третий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попадает частично (более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$41 775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и до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$87 050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нашей 	облагаемой суммы) и от этой 	части берётся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22%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3) Считаем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первом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($10 275 - $0) * 10% = $1 027.5;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Во втором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($41 775 - $10 275) * 12% 	= $3 780;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В третьем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бакете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($87 050 - $41 775) * 22% 	= $9 960.5;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Складываем сумму по всем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бакетам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$1 027.5 + $3 780 + $9 960.5 = $14 768.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Итого нужно заплатить </a:t>
            </a:r>
            <a:r>
              <a:rPr lang="ru-RU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$14 768 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налогов.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П.С. цикл и массив тут могут очень помочь (но можно и без них).</a:t>
            </a:r>
          </a:p>
          <a:p>
            <a:endParaRPr lang="uk-UA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4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2204</Words>
  <Application>Microsoft Office PowerPoint</Application>
  <PresentationFormat>Широкий екран</PresentationFormat>
  <Paragraphs>196</Paragraphs>
  <Slides>55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2022-08-30T06:40:10Z</dcterms:modified>
</cp:coreProperties>
</file>